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1" r:id="rId4"/>
    <p:sldId id="258" r:id="rId5"/>
    <p:sldId id="259" r:id="rId6"/>
    <p:sldId id="260" r:id="rId7"/>
    <p:sldId id="261" r:id="rId8"/>
    <p:sldId id="262" r:id="rId9"/>
    <p:sldId id="30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32" y="7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89328D15-0758-41DC-B729-173884F90868}"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F5518-C48F-436D-9D02-88B3CC282420}" type="slidenum">
              <a:rPr lang="en-US" smtClean="0"/>
              <a:t>‹#›</a:t>
            </a:fld>
            <a:endParaRPr lang="en-US"/>
          </a:p>
        </p:txBody>
      </p:sp>
    </p:spTree>
    <p:extLst>
      <p:ext uri="{BB962C8B-B14F-4D97-AF65-F5344CB8AC3E}">
        <p14:creationId xmlns:p14="http://schemas.microsoft.com/office/powerpoint/2010/main" val="2960177732"/>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89328D15-0758-41DC-B729-173884F90868}"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F5518-C48F-436D-9D02-88B3CC282420}" type="slidenum">
              <a:rPr lang="en-US" smtClean="0"/>
              <a:t>‹#›</a:t>
            </a:fld>
            <a:endParaRPr lang="en-US"/>
          </a:p>
        </p:txBody>
      </p:sp>
    </p:spTree>
    <p:extLst>
      <p:ext uri="{BB962C8B-B14F-4D97-AF65-F5344CB8AC3E}">
        <p14:creationId xmlns:p14="http://schemas.microsoft.com/office/powerpoint/2010/main" val="735360868"/>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89328D15-0758-41DC-B729-173884F90868}"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F5518-C48F-436D-9D02-88B3CC282420}" type="slidenum">
              <a:rPr lang="en-US" smtClean="0"/>
              <a:t>‹#›</a:t>
            </a:fld>
            <a:endParaRPr lang="en-US"/>
          </a:p>
        </p:txBody>
      </p:sp>
    </p:spTree>
    <p:extLst>
      <p:ext uri="{BB962C8B-B14F-4D97-AF65-F5344CB8AC3E}">
        <p14:creationId xmlns:p14="http://schemas.microsoft.com/office/powerpoint/2010/main" val="107562768"/>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Text Placeholder 2"/>
          <p:cNvSpPr>
            <a:spLocks noGrp="1"/>
          </p:cNvSpPr>
          <p:nvPr>
            <p:ph type="body"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89328D15-0758-41DC-B729-173884F90868}"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F5518-C48F-436D-9D02-88B3CC282420}" type="slidenum">
              <a:rPr lang="en-US" smtClean="0"/>
              <a:t>‹#›</a:t>
            </a:fld>
            <a:endParaRPr lang="en-US"/>
          </a:p>
        </p:txBody>
      </p:sp>
    </p:spTree>
    <p:extLst>
      <p:ext uri="{BB962C8B-B14F-4D97-AF65-F5344CB8AC3E}">
        <p14:creationId xmlns:p14="http://schemas.microsoft.com/office/powerpoint/2010/main" val="3642614160"/>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89328D15-0758-41DC-B729-173884F90868}"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F5518-C48F-436D-9D02-88B3CC282420}" type="slidenum">
              <a:rPr lang="en-US" smtClean="0"/>
              <a:t>‹#›</a:t>
            </a:fld>
            <a:endParaRPr lang="en-US"/>
          </a:p>
        </p:txBody>
      </p:sp>
    </p:spTree>
    <p:extLst>
      <p:ext uri="{BB962C8B-B14F-4D97-AF65-F5344CB8AC3E}">
        <p14:creationId xmlns:p14="http://schemas.microsoft.com/office/powerpoint/2010/main" val="2768841498"/>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328D15-0758-41DC-B729-173884F90868}"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F5518-C48F-436D-9D02-88B3CC282420}" type="slidenum">
              <a:rPr lang="en-US" smtClean="0"/>
              <a:t>‹#›</a:t>
            </a:fld>
            <a:endParaRPr lang="en-US"/>
          </a:p>
        </p:txBody>
      </p:sp>
    </p:spTree>
    <p:extLst>
      <p:ext uri="{BB962C8B-B14F-4D97-AF65-F5344CB8AC3E}">
        <p14:creationId xmlns:p14="http://schemas.microsoft.com/office/powerpoint/2010/main" val="1602008173"/>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89328D15-0758-41DC-B729-173884F90868}"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F5518-C48F-436D-9D02-88B3CC282420}" type="slidenum">
              <a:rPr lang="en-US" smtClean="0"/>
              <a:t>‹#›</a:t>
            </a:fld>
            <a:endParaRPr lang="en-US"/>
          </a:p>
        </p:txBody>
      </p:sp>
    </p:spTree>
    <p:extLst>
      <p:ext uri="{BB962C8B-B14F-4D97-AF65-F5344CB8AC3E}">
        <p14:creationId xmlns:p14="http://schemas.microsoft.com/office/powerpoint/2010/main" val="2731207903"/>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89328D15-0758-41DC-B729-173884F90868}"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4F5518-C48F-436D-9D02-88B3CC282420}" type="slidenum">
              <a:rPr lang="en-US" smtClean="0"/>
              <a:t>‹#›</a:t>
            </a:fld>
            <a:endParaRPr lang="en-US"/>
          </a:p>
        </p:txBody>
      </p:sp>
    </p:spTree>
    <p:extLst>
      <p:ext uri="{BB962C8B-B14F-4D97-AF65-F5344CB8AC3E}">
        <p14:creationId xmlns:p14="http://schemas.microsoft.com/office/powerpoint/2010/main" val="2665489051"/>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89328D15-0758-41DC-B729-173884F90868}"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4F5518-C48F-436D-9D02-88B3CC282420}" type="slidenum">
              <a:rPr lang="en-US" smtClean="0"/>
              <a:t>‹#›</a:t>
            </a:fld>
            <a:endParaRPr lang="en-US"/>
          </a:p>
        </p:txBody>
      </p:sp>
    </p:spTree>
    <p:extLst>
      <p:ext uri="{BB962C8B-B14F-4D97-AF65-F5344CB8AC3E}">
        <p14:creationId xmlns:p14="http://schemas.microsoft.com/office/powerpoint/2010/main" val="1701972936"/>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328D15-0758-41DC-B729-173884F90868}"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4F5518-C48F-436D-9D02-88B3CC282420}" type="slidenum">
              <a:rPr lang="en-US" smtClean="0"/>
              <a:t>‹#›</a:t>
            </a:fld>
            <a:endParaRPr lang="en-US"/>
          </a:p>
        </p:txBody>
      </p:sp>
    </p:spTree>
    <p:extLst>
      <p:ext uri="{BB962C8B-B14F-4D97-AF65-F5344CB8AC3E}">
        <p14:creationId xmlns:p14="http://schemas.microsoft.com/office/powerpoint/2010/main" val="2120071573"/>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328D15-0758-41DC-B729-173884F90868}"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F5518-C48F-436D-9D02-88B3CC282420}" type="slidenum">
              <a:rPr lang="en-US" smtClean="0"/>
              <a:t>‹#›</a:t>
            </a:fld>
            <a:endParaRPr lang="en-US"/>
          </a:p>
        </p:txBody>
      </p:sp>
    </p:spTree>
    <p:extLst>
      <p:ext uri="{BB962C8B-B14F-4D97-AF65-F5344CB8AC3E}">
        <p14:creationId xmlns:p14="http://schemas.microsoft.com/office/powerpoint/2010/main" val="990924561"/>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328D15-0758-41DC-B729-173884F90868}"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F5518-C48F-436D-9D02-88B3CC282420}" type="slidenum">
              <a:rPr lang="en-US" smtClean="0"/>
              <a:t>‹#›</a:t>
            </a:fld>
            <a:endParaRPr lang="en-US"/>
          </a:p>
        </p:txBody>
      </p:sp>
    </p:spTree>
    <p:extLst>
      <p:ext uri="{BB962C8B-B14F-4D97-AF65-F5344CB8AC3E}">
        <p14:creationId xmlns:p14="http://schemas.microsoft.com/office/powerpoint/2010/main" val="3992455164"/>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28D15-0758-41DC-B729-173884F90868}"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4F5518-C48F-436D-9D02-88B3CC282420}" type="slidenum">
              <a:rPr lang="en-US" smtClean="0"/>
              <a:t>‹#›</a:t>
            </a:fld>
            <a:endParaRPr lang="en-US"/>
          </a:p>
        </p:txBody>
      </p:sp>
    </p:spTree>
    <p:extLst>
      <p:ext uri="{BB962C8B-B14F-4D97-AF65-F5344CB8AC3E}">
        <p14:creationId xmlns:p14="http://schemas.microsoft.com/office/powerpoint/2010/main" val="2340508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renewourrelationship.com/"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algn="ctr" rtl="0"/>
            <a:r>
              <a:rPr lang="en-US" b="1" i="0" u="sng" strike="noStrike" kern="1800" baseline="0" dirty="0">
                <a:solidFill>
                  <a:srgbClr val="0000FF"/>
                </a:solidFill>
                <a:latin typeface="Times New Roman" panose="02020603050405020304" pitchFamily="18" charset="0"/>
                <a:hlinkClick r:id="rId2"/>
              </a:rPr>
              <a:t>A World Class Love</a:t>
            </a:r>
            <a:endParaRPr lang="en-US" b="1" i="0" u="none" strike="noStrike" kern="1800" baseline="0" dirty="0">
              <a:solidFill>
                <a:srgbClr val="0000FF"/>
              </a:solidFill>
              <a:latin typeface="Times New Roman" panose="02020603050405020304" pitchFamily="18" charset="0"/>
              <a:hlinkClick r:id="rId2"/>
            </a:endParaRPr>
          </a:p>
        </p:txBody>
      </p:sp>
      <p:sp>
        <p:nvSpPr>
          <p:cNvPr id="3" name="Text Placeholder 2"/>
          <p:cNvSpPr>
            <a:spLocks noGrp="1"/>
          </p:cNvSpPr>
          <p:nvPr>
            <p:ph type="body" idx="1"/>
          </p:nvPr>
        </p:nvSpPr>
        <p:spPr/>
        <p:txBody>
          <a:bodyPr/>
          <a:lstStyle/>
          <a:p>
            <a:pPr algn="ctr"/>
            <a:r>
              <a:rPr lang="en-US" dirty="0"/>
              <a:t>Building the Relationship of Your Dreams</a:t>
            </a:r>
          </a:p>
          <a:p>
            <a:pPr algn="ctr"/>
            <a:r>
              <a:rPr lang="en-US" dirty="0"/>
              <a:t>James Thomson, M.A., LCPC</a:t>
            </a:r>
          </a:p>
        </p:txBody>
      </p:sp>
    </p:spTree>
    <p:extLst>
      <p:ext uri="{BB962C8B-B14F-4D97-AF65-F5344CB8AC3E}">
        <p14:creationId xmlns:p14="http://schemas.microsoft.com/office/powerpoint/2010/main" val="3252312944"/>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0" i="0" u="none" strike="noStrike" baseline="0" dirty="0">
                <a:latin typeface="Times New Roman" panose="02020603050405020304" pitchFamily="18" charset="0"/>
              </a:rPr>
              <a:t>Developing a World Class Love</a:t>
            </a:r>
            <a:br>
              <a:rPr lang="en-US" b="0" i="0" u="none" strike="noStrike" baseline="0" dirty="0">
                <a:latin typeface="Times New Roman" panose="02020603050405020304" pitchFamily="18" charset="0"/>
              </a:rPr>
            </a:br>
            <a:endParaRPr lang="en-US" b="0" i="0" u="none" strike="noStrike" baseline="0" dirty="0">
              <a:latin typeface="Times New Roman" panose="02020603050405020304" pitchFamily="18" charset="0"/>
            </a:endParaRPr>
          </a:p>
        </p:txBody>
      </p:sp>
      <p:sp>
        <p:nvSpPr>
          <p:cNvPr id="3" name="Text Placeholder 2"/>
          <p:cNvSpPr>
            <a:spLocks noGrp="1"/>
          </p:cNvSpPr>
          <p:nvPr>
            <p:ph type="body" idx="1"/>
          </p:nvPr>
        </p:nvSpPr>
        <p:spPr/>
        <p:txBody>
          <a:bodyPr/>
          <a:lstStyle/>
          <a:p>
            <a:r>
              <a:rPr lang="en-US" b="0" i="0" u="none" strike="noStrike" baseline="0" dirty="0">
                <a:latin typeface="Times New Roman" panose="02020603050405020304" pitchFamily="18" charset="0"/>
              </a:rPr>
              <a:t>Now, let’s get down to it. You’re married or in a relationship that has been great at one time, but now it’s struggling. Or, you’re at the beginning of something wonderful and you want to make sure it continues. The question is: “How do we keep our love alive and flourishing?”</a:t>
            </a:r>
            <a:endParaRPr lang="en-US" dirty="0"/>
          </a:p>
        </p:txBody>
      </p:sp>
    </p:spTree>
    <p:extLst>
      <p:ext uri="{BB962C8B-B14F-4D97-AF65-F5344CB8AC3E}">
        <p14:creationId xmlns:p14="http://schemas.microsoft.com/office/powerpoint/2010/main" val="2788580468"/>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endParaRPr lang="en-US" b="0" i="0" u="none" strike="noStrike" baseline="0" dirty="0">
              <a:latin typeface="Times New Roman" panose="02020603050405020304" pitchFamily="18" charset="0"/>
            </a:endParaRPr>
          </a:p>
        </p:txBody>
      </p:sp>
      <p:sp>
        <p:nvSpPr>
          <p:cNvPr id="3" name="Text Placeholder 2"/>
          <p:cNvSpPr>
            <a:spLocks noGrp="1"/>
          </p:cNvSpPr>
          <p:nvPr>
            <p:ph type="body" idx="1"/>
          </p:nvPr>
        </p:nvSpPr>
        <p:spPr/>
        <p:txBody>
          <a:bodyPr/>
          <a:lstStyle/>
          <a:p>
            <a:r>
              <a:rPr lang="en-US" b="0" i="0" u="none" strike="noStrike" baseline="0" dirty="0">
                <a:latin typeface="Times New Roman" panose="02020603050405020304" pitchFamily="18" charset="0"/>
              </a:rPr>
              <a:t>Here’s the key: you keep it alive with energy and attention — especially attention. But it takes the right kind of attention. That’s what these lessons are all about – teaching you the secrets of the best ways to focus in on your relationship so that you get the best results.</a:t>
            </a:r>
          </a:p>
          <a:p>
            <a:endParaRPr lang="en-US" dirty="0"/>
          </a:p>
        </p:txBody>
      </p:sp>
    </p:spTree>
    <p:extLst>
      <p:ext uri="{BB962C8B-B14F-4D97-AF65-F5344CB8AC3E}">
        <p14:creationId xmlns:p14="http://schemas.microsoft.com/office/powerpoint/2010/main" val="2293187113"/>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endParaRPr lang="en-US" b="0" i="0" u="none" strike="noStrike" baseline="0" dirty="0">
              <a:latin typeface="Times New Roman" panose="02020603050405020304" pitchFamily="18" charset="0"/>
            </a:endParaRPr>
          </a:p>
        </p:txBody>
      </p:sp>
      <p:sp>
        <p:nvSpPr>
          <p:cNvPr id="3" name="Text Placeholder 2"/>
          <p:cNvSpPr>
            <a:spLocks noGrp="1"/>
          </p:cNvSpPr>
          <p:nvPr>
            <p:ph type="body" idx="1"/>
          </p:nvPr>
        </p:nvSpPr>
        <p:spPr/>
        <p:txBody>
          <a:bodyPr/>
          <a:lstStyle/>
          <a:p>
            <a:r>
              <a:rPr lang="en-US" b="0" i="0" u="none" strike="noStrike" baseline="0" dirty="0">
                <a:latin typeface="Times New Roman" panose="02020603050405020304" pitchFamily="18" charset="0"/>
              </a:rPr>
              <a:t>It’s time to take a positive approach. Let’s get rid of the blame and shame game. Instead let’s focus on positive skills that take you into a hope-filled future. Anyone can do this when they have the tools and the will to work. I can supply the tools. You supply the will and the work.</a:t>
            </a:r>
          </a:p>
          <a:p>
            <a:endParaRPr lang="en-US" dirty="0"/>
          </a:p>
        </p:txBody>
      </p:sp>
    </p:spTree>
    <p:extLst>
      <p:ext uri="{BB962C8B-B14F-4D97-AF65-F5344CB8AC3E}">
        <p14:creationId xmlns:p14="http://schemas.microsoft.com/office/powerpoint/2010/main" val="1267968764"/>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endParaRPr lang="en-US" b="0" i="0" u="none" strike="noStrike" baseline="0" dirty="0">
              <a:latin typeface="Times New Roman" panose="02020603050405020304" pitchFamily="18" charset="0"/>
            </a:endParaRPr>
          </a:p>
        </p:txBody>
      </p:sp>
      <p:sp>
        <p:nvSpPr>
          <p:cNvPr id="3" name="Text Placeholder 2"/>
          <p:cNvSpPr>
            <a:spLocks noGrp="1"/>
          </p:cNvSpPr>
          <p:nvPr>
            <p:ph type="body" idx="1"/>
          </p:nvPr>
        </p:nvSpPr>
        <p:spPr/>
        <p:txBody>
          <a:bodyPr/>
          <a:lstStyle/>
          <a:p>
            <a:r>
              <a:rPr lang="en-US" b="0" i="0" u="none" strike="noStrike" baseline="0" dirty="0">
                <a:latin typeface="Times New Roman" panose="02020603050405020304" pitchFamily="18" charset="0"/>
              </a:rPr>
              <a:t>Here’s what I mean by “tools”</a:t>
            </a:r>
            <a:br>
              <a:rPr lang="en-US" b="0" i="0" u="none" strike="noStrike" baseline="0" dirty="0">
                <a:latin typeface="Times New Roman" panose="02020603050405020304" pitchFamily="18" charset="0"/>
              </a:rPr>
            </a:br>
            <a:r>
              <a:rPr lang="en-US" b="0" i="0" u="none" strike="noStrike" baseline="0" dirty="0">
                <a:latin typeface="Times New Roman" panose="02020603050405020304" pitchFamily="18" charset="0"/>
              </a:rPr>
              <a:t>Successful couples learn the skills of developing a winning team focusing on a positive future. Several months ago, a couple began to work with me. They were spending too much time arguing, problems were separating them and they felt at odds with each other most of the time. This is not why they got married. We looked at their team skills and found them lacking. They were able to learn new cooperative skills and changed their interactive style. Now their team works, and they are a lot happier and more confident in themselves as a couple.</a:t>
            </a:r>
          </a:p>
          <a:p>
            <a:endParaRPr lang="en-US" dirty="0"/>
          </a:p>
        </p:txBody>
      </p:sp>
    </p:spTree>
    <p:extLst>
      <p:ext uri="{BB962C8B-B14F-4D97-AF65-F5344CB8AC3E}">
        <p14:creationId xmlns:p14="http://schemas.microsoft.com/office/powerpoint/2010/main" val="994465641"/>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endParaRPr lang="en-US" b="0" i="0" u="none" strike="noStrike" baseline="0" dirty="0">
              <a:latin typeface="Times New Roman" panose="02020603050405020304" pitchFamily="18" charset="0"/>
            </a:endParaRPr>
          </a:p>
        </p:txBody>
      </p:sp>
      <p:sp>
        <p:nvSpPr>
          <p:cNvPr id="3" name="Text Placeholder 2"/>
          <p:cNvSpPr>
            <a:spLocks noGrp="1"/>
          </p:cNvSpPr>
          <p:nvPr>
            <p:ph type="body" idx="1"/>
          </p:nvPr>
        </p:nvSpPr>
        <p:spPr/>
        <p:txBody>
          <a:bodyPr>
            <a:normAutofit lnSpcReduction="10000"/>
          </a:bodyPr>
          <a:lstStyle/>
          <a:p>
            <a:r>
              <a:rPr lang="en-US" b="0" i="0" u="none" strike="noStrike" baseline="0" dirty="0">
                <a:latin typeface="Times New Roman" panose="02020603050405020304" pitchFamily="18" charset="0"/>
              </a:rPr>
              <a:t>When I’m working with a couple, somewhere in the first or second sessions, after they’ve each had an opportunity to have their “say,” I ask this question: “Do you feel that your partner understands your position on this?” Then I watch. Invariably, they both shake their heads. Neither feels heard nor understood by the other. Almost every couple I have ever worked with believes they have communication problems. They believe if only they would talk more, they will solve their problems. I disagree. Talking is not the answer. Listening for understanding is the answer. You’ve heard the old saying “Everybody talks, but nobody listens!” That’s why I’ll teach you how to listen so your partner feels heard. Learn to be great listeners, and everything gets better.</a:t>
            </a:r>
          </a:p>
          <a:p>
            <a:endParaRPr lang="en-US" dirty="0"/>
          </a:p>
        </p:txBody>
      </p:sp>
    </p:spTree>
    <p:extLst>
      <p:ext uri="{BB962C8B-B14F-4D97-AF65-F5344CB8AC3E}">
        <p14:creationId xmlns:p14="http://schemas.microsoft.com/office/powerpoint/2010/main" val="2993080210"/>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endParaRPr lang="en-US" b="0" i="0" u="none" strike="noStrike" baseline="0" dirty="0">
              <a:latin typeface="Times New Roman" panose="02020603050405020304" pitchFamily="18" charset="0"/>
            </a:endParaRPr>
          </a:p>
        </p:txBody>
      </p:sp>
      <p:sp>
        <p:nvSpPr>
          <p:cNvPr id="3" name="Text Placeholder 2"/>
          <p:cNvSpPr>
            <a:spLocks noGrp="1"/>
          </p:cNvSpPr>
          <p:nvPr>
            <p:ph type="body" idx="1"/>
          </p:nvPr>
        </p:nvSpPr>
        <p:spPr/>
        <p:txBody>
          <a:bodyPr/>
          <a:lstStyle/>
          <a:p>
            <a:r>
              <a:rPr lang="en-US" b="0" i="0" u="none" strike="noStrike" baseline="0" dirty="0">
                <a:latin typeface="Times New Roman" panose="02020603050405020304" pitchFamily="18" charset="0"/>
              </a:rPr>
              <a:t>Another couple felt a lack of support together. They each believed they were being helpful and yet neither felt helped! How is that possible? After working through this with scores of couples who voiced the same concern, I developed a process of getting and giving the help and support you want. Couples began to implement the process and changed the way they help each other. It works.</a:t>
            </a:r>
          </a:p>
          <a:p>
            <a:endParaRPr lang="en-US" dirty="0"/>
          </a:p>
        </p:txBody>
      </p:sp>
    </p:spTree>
    <p:extLst>
      <p:ext uri="{BB962C8B-B14F-4D97-AF65-F5344CB8AC3E}">
        <p14:creationId xmlns:p14="http://schemas.microsoft.com/office/powerpoint/2010/main" val="1276547465"/>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endParaRPr lang="en-US" b="0" i="0" u="none" strike="noStrike" baseline="0" dirty="0">
              <a:latin typeface="Times New Roman" panose="02020603050405020304" pitchFamily="18" charset="0"/>
            </a:endParaRPr>
          </a:p>
        </p:txBody>
      </p:sp>
      <p:sp>
        <p:nvSpPr>
          <p:cNvPr id="3" name="Text Placeholder 2"/>
          <p:cNvSpPr>
            <a:spLocks noGrp="1"/>
          </p:cNvSpPr>
          <p:nvPr>
            <p:ph type="body" idx="1"/>
          </p:nvPr>
        </p:nvSpPr>
        <p:spPr/>
        <p:txBody>
          <a:bodyPr>
            <a:normAutofit lnSpcReduction="10000"/>
          </a:bodyPr>
          <a:lstStyle/>
          <a:p>
            <a:r>
              <a:rPr lang="en-US" b="0" i="0" u="none" strike="noStrike" baseline="0" dirty="0">
                <a:latin typeface="Times New Roman" panose="02020603050405020304" pitchFamily="18" charset="0"/>
              </a:rPr>
              <a:t>What about problem-solving? Did you know that most couples argue about the same things over and over? The list of arguments may differ from couple to couple, but each couple I’ve worked with usually have been fighting the same fights for years. Why? Simple. They never solve anything! My couples learn to resolve problems so that they don’t come back. We’ve done it and I’ve taught others to do the same. Of course, since I don’t know you or how hard you’re willing to work, I don’t know how well you’ll do. But I can tell you that the techniques work, in our home and in many others. These are just a few of the tools and techniques you’ll get in this program. Just one of them will make a significant difference in your relationship. But, there’s more . . .</a:t>
            </a:r>
          </a:p>
          <a:p>
            <a:endParaRPr lang="en-US" dirty="0"/>
          </a:p>
        </p:txBody>
      </p:sp>
    </p:spTree>
    <p:extLst>
      <p:ext uri="{BB962C8B-B14F-4D97-AF65-F5344CB8AC3E}">
        <p14:creationId xmlns:p14="http://schemas.microsoft.com/office/powerpoint/2010/main" val="2143329670"/>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endParaRPr lang="en-US" b="0" i="0" u="none" strike="noStrike" baseline="0" dirty="0">
              <a:latin typeface="Times New Roman" panose="02020603050405020304" pitchFamily="18" charset="0"/>
            </a:endParaRPr>
          </a:p>
        </p:txBody>
      </p:sp>
      <p:sp>
        <p:nvSpPr>
          <p:cNvPr id="3" name="Text Placeholder 2"/>
          <p:cNvSpPr>
            <a:spLocks noGrp="1"/>
          </p:cNvSpPr>
          <p:nvPr>
            <p:ph type="body" idx="1"/>
          </p:nvPr>
        </p:nvSpPr>
        <p:spPr/>
        <p:txBody>
          <a:bodyPr/>
          <a:lstStyle/>
          <a:p>
            <a:r>
              <a:rPr lang="en-US" b="0" i="0" u="none" strike="noStrike" baseline="0" dirty="0">
                <a:latin typeface="Times New Roman" panose="02020603050405020304" pitchFamily="18" charset="0"/>
              </a:rPr>
              <a:t>Here’s exactly what you’ll get</a:t>
            </a:r>
            <a:br>
              <a:rPr lang="en-US" b="0" i="0" u="none" strike="noStrike" baseline="0" dirty="0">
                <a:latin typeface="Times New Roman" panose="02020603050405020304" pitchFamily="18" charset="0"/>
              </a:rPr>
            </a:br>
            <a:r>
              <a:rPr lang="en-US" b="0" i="0" u="none" strike="noStrike" baseline="0" dirty="0">
                <a:latin typeface="Times New Roman" panose="02020603050405020304" pitchFamily="18" charset="0"/>
              </a:rPr>
              <a:t>The program consists of five parts containing sixteen sessions(each one is 25-30 minutes in length) plus a workbook which follows and supports the sessions. The material in these sessions is equivalent to what we would cover while working with me for at least three to four months. Here is a list of the five parts and the sixteen sessions:</a:t>
            </a:r>
          </a:p>
          <a:p>
            <a:endParaRPr lang="en-US" dirty="0"/>
          </a:p>
        </p:txBody>
      </p:sp>
    </p:spTree>
    <p:extLst>
      <p:ext uri="{BB962C8B-B14F-4D97-AF65-F5344CB8AC3E}">
        <p14:creationId xmlns:p14="http://schemas.microsoft.com/office/powerpoint/2010/main" val="4127785241"/>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a:solidFill>
                  <a:srgbClr val="FF0000"/>
                </a:solidFill>
                <a:latin typeface="Times New Roman" panose="02020603050405020304" pitchFamily="18" charset="0"/>
              </a:rPr>
              <a:t>Part One – Creating Your Vision and Your Team</a:t>
            </a:r>
            <a:endParaRPr lang="en-US" b="0" i="0" u="none" strike="noStrike" baseline="0">
              <a:solidFill>
                <a:srgbClr val="FF0000"/>
              </a:solidFill>
              <a:latin typeface="Times New Roman" panose="02020603050405020304" pitchFamily="18" charset="0"/>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27090929"/>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a:latin typeface="Times New Roman" panose="02020603050405020304" pitchFamily="18" charset="0"/>
              </a:rPr>
              <a:t>Session #1 – Introducing the World Class Love</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78435371"/>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kern="1800" baseline="0" dirty="0">
                <a:solidFill>
                  <a:srgbClr val="FF0000"/>
                </a:solidFill>
                <a:latin typeface="Times New Roman" panose="02020603050405020304" pitchFamily="18" charset="0"/>
              </a:rPr>
              <a:t>Discover the Amazing Lessons that will show you How to Have the Relationship of Your Dreams!</a:t>
            </a:r>
          </a:p>
        </p:txBody>
      </p:sp>
      <p:sp>
        <p:nvSpPr>
          <p:cNvPr id="3" name="Text Placeholder 2"/>
          <p:cNvSpPr>
            <a:spLocks noGrp="1"/>
          </p:cNvSpPr>
          <p:nvPr>
            <p:ph type="body" idx="1"/>
          </p:nvPr>
        </p:nvSpPr>
        <p:spPr/>
        <p:txBody>
          <a:bodyPr>
            <a:normAutofit/>
          </a:bodyPr>
          <a:lstStyle/>
          <a:p>
            <a:pPr marR="0" lvl="1" rtl="0"/>
            <a:r>
              <a:rPr lang="en-US" b="1" i="0" u="none" strike="noStrike" baseline="0" dirty="0">
                <a:solidFill>
                  <a:srgbClr val="FF0000"/>
                </a:solidFill>
                <a:latin typeface="Book Antiqua" panose="02040602050305030304" pitchFamily="18" charset="0"/>
              </a:rPr>
              <a:t>Are you ready for a World Class Love?</a:t>
            </a:r>
          </a:p>
          <a:p>
            <a:pPr marR="0" lvl="1" rtl="0"/>
            <a:r>
              <a:rPr lang="en-US" b="1" i="0" u="none" strike="noStrike" baseline="0" dirty="0">
                <a:solidFill>
                  <a:srgbClr val="FF0000"/>
                </a:solidFill>
                <a:latin typeface="Times New Roman" panose="02020603050405020304" pitchFamily="18" charset="0"/>
              </a:rPr>
              <a:t>If you want to build a vision of your future together . . .</a:t>
            </a:r>
          </a:p>
          <a:p>
            <a:pPr marR="0" lvl="1" rtl="0"/>
            <a:r>
              <a:rPr lang="en-US" b="1" i="0" u="none" strike="noStrike" baseline="0" dirty="0">
                <a:solidFill>
                  <a:srgbClr val="FF0000"/>
                </a:solidFill>
                <a:latin typeface="Times New Roman" panose="02020603050405020304" pitchFamily="18" charset="0"/>
              </a:rPr>
              <a:t>You’re ready!</a:t>
            </a:r>
          </a:p>
          <a:p>
            <a:pPr marR="0" lvl="1" rtl="0"/>
            <a:r>
              <a:rPr lang="en-US" b="1" i="0" u="none" strike="noStrike" baseline="0" dirty="0">
                <a:solidFill>
                  <a:srgbClr val="FF0000"/>
                </a:solidFill>
                <a:latin typeface="Times New Roman" panose="02020603050405020304" pitchFamily="18" charset="0"/>
              </a:rPr>
              <a:t>If you want to be listened to and really understood . . .</a:t>
            </a:r>
          </a:p>
          <a:p>
            <a:pPr marR="0" lvl="1" rtl="0"/>
            <a:r>
              <a:rPr lang="en-US" b="1" i="0" u="none" strike="noStrike" baseline="0" dirty="0">
                <a:solidFill>
                  <a:srgbClr val="FF0000"/>
                </a:solidFill>
                <a:latin typeface="Times New Roman" panose="02020603050405020304" pitchFamily="18" charset="0"/>
              </a:rPr>
              <a:t>You’re ready!</a:t>
            </a:r>
          </a:p>
          <a:p>
            <a:pPr marR="0" lvl="1" rtl="0"/>
            <a:r>
              <a:rPr lang="en-US" b="1" i="0" u="none" strike="noStrike" baseline="0" dirty="0">
                <a:solidFill>
                  <a:srgbClr val="FF0000"/>
                </a:solidFill>
                <a:latin typeface="Times New Roman" panose="02020603050405020304" pitchFamily="18" charset="0"/>
              </a:rPr>
              <a:t>If you want to feel fully supported by your partner . . .</a:t>
            </a:r>
          </a:p>
          <a:p>
            <a:pPr marR="0" lvl="1" rtl="0"/>
            <a:r>
              <a:rPr lang="en-US" b="1" i="0" u="none" strike="noStrike" baseline="0" dirty="0">
                <a:solidFill>
                  <a:srgbClr val="FF0000"/>
                </a:solidFill>
                <a:latin typeface="Times New Roman" panose="02020603050405020304" pitchFamily="18" charset="0"/>
              </a:rPr>
              <a:t>You’re ready!</a:t>
            </a:r>
          </a:p>
          <a:p>
            <a:pPr marR="0" lvl="1" rtl="0"/>
            <a:r>
              <a:rPr lang="en-US" b="1" i="0" u="none" strike="noStrike" baseline="0" dirty="0">
                <a:solidFill>
                  <a:srgbClr val="FF0000"/>
                </a:solidFill>
                <a:latin typeface="Times New Roman" panose="02020603050405020304" pitchFamily="18" charset="0"/>
              </a:rPr>
              <a:t>If you want to solve problems and never have that argument again . . .</a:t>
            </a:r>
          </a:p>
          <a:p>
            <a:pPr marR="0" lvl="1" rtl="0"/>
            <a:r>
              <a:rPr lang="en-US" b="1" i="0" u="none" strike="noStrike" baseline="0" dirty="0">
                <a:solidFill>
                  <a:srgbClr val="FF0000"/>
                </a:solidFill>
                <a:latin typeface="Times New Roman" panose="02020603050405020304" pitchFamily="18" charset="0"/>
              </a:rPr>
              <a:t>You’re ready!</a:t>
            </a:r>
            <a:br>
              <a:rPr lang="en-US" b="1" i="0" u="none" strike="noStrike" baseline="0" dirty="0">
                <a:solidFill>
                  <a:srgbClr val="FF0000"/>
                </a:solidFill>
                <a:latin typeface="Times New Roman" panose="02020603050405020304" pitchFamily="18" charset="0"/>
              </a:rPr>
            </a:br>
            <a:endParaRPr lang="en-US" b="1" i="0" u="none" strike="noStrike" baseline="0"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2088824326"/>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a:latin typeface="Times New Roman" panose="02020603050405020304" pitchFamily="18" charset="0"/>
              </a:rPr>
              <a:t>Session #2 – Creating a Vision</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56329281"/>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a:latin typeface="Times New Roman" panose="02020603050405020304" pitchFamily="18" charset="0"/>
              </a:rPr>
              <a:t>Session #3 – Building the Team</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87766882"/>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a:latin typeface="Times New Roman" panose="02020603050405020304" pitchFamily="18" charset="0"/>
              </a:rPr>
              <a:t>Session #4 – Your “Bill of Rights”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62641495"/>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a:solidFill>
                  <a:srgbClr val="FF0000"/>
                </a:solidFill>
                <a:latin typeface="Times New Roman" panose="02020603050405020304" pitchFamily="18" charset="0"/>
              </a:rPr>
              <a:t>Part Two – Developing World Class Communication</a:t>
            </a:r>
            <a:endParaRPr lang="en-US" b="0" i="0" u="none" strike="noStrike" baseline="0">
              <a:solidFill>
                <a:srgbClr val="FF0000"/>
              </a:solidFill>
              <a:latin typeface="Times New Roman" panose="02020603050405020304" pitchFamily="18" charset="0"/>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39367075"/>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a:latin typeface="Times New Roman" panose="02020603050405020304" pitchFamily="18" charset="0"/>
              </a:rPr>
              <a:t>Session #5 – Becoming a Great Listener</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48433199"/>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a:latin typeface="Times New Roman" panose="02020603050405020304" pitchFamily="18" charset="0"/>
              </a:rPr>
              <a:t>Session #6 – Becoming a Great Talker</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42606400"/>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a:latin typeface="Times New Roman" panose="02020603050405020304" pitchFamily="18" charset="0"/>
              </a:rPr>
              <a:t>Session #7 – Having a Great Conversation</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89354504"/>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a:solidFill>
                  <a:srgbClr val="FF0000"/>
                </a:solidFill>
                <a:latin typeface="Times New Roman" panose="02020603050405020304" pitchFamily="18" charset="0"/>
              </a:rPr>
              <a:t>Part Three – Supporting Each Other</a:t>
            </a:r>
            <a:endParaRPr lang="en-US" b="0" i="0" u="none" strike="noStrike" baseline="0">
              <a:solidFill>
                <a:srgbClr val="FF0000"/>
              </a:solidFill>
              <a:latin typeface="Times New Roman" panose="02020603050405020304" pitchFamily="18" charset="0"/>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78214584"/>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a:latin typeface="Times New Roman" panose="02020603050405020304" pitchFamily="18" charset="0"/>
              </a:rPr>
              <a:t>Session #8 – Understanding Feelings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6886129"/>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a:latin typeface="Times New Roman" panose="02020603050405020304" pitchFamily="18" charset="0"/>
              </a:rPr>
              <a:t>Session #9 – Showing Appreciation</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07985884"/>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b="1" dirty="0">
                <a:latin typeface="Times New Roman" panose="02020603050405020304" pitchFamily="18" charset="0"/>
                <a:ea typeface="Times New Roman" panose="02020603050405020304" pitchFamily="18" charset="0"/>
                <a:cs typeface="Times New Roman" panose="02020603050405020304" pitchFamily="18" charset="0"/>
              </a:rPr>
              <a:t>In recent years, there has been an explosion of excellent material to help couples enjoy a happier life together. In spite of this, the divorce rate has not declined significantly and millions of couples continue to struggle in their relationships. Why is that? It’s not for lack of information. Like I said, there is plenty of it available. What we lack are practical skills and techniques. This what I give my clients – practical, go-home-and-do-this skills. Those who use them usually see a rapid improvement in the quality of their relationship.</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9877007"/>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a:latin typeface="Times New Roman" panose="02020603050405020304" pitchFamily="18" charset="0"/>
              </a:rPr>
              <a:t>Session #10 – Being Helpful</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16625632"/>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a:solidFill>
                  <a:srgbClr val="FF0000"/>
                </a:solidFill>
                <a:latin typeface="Times New Roman" panose="02020603050405020304" pitchFamily="18" charset="0"/>
              </a:rPr>
              <a:t>Part Four – Becoming Problem-Solvers (not Problem-Keepers)</a:t>
            </a:r>
            <a:endParaRPr lang="en-US" b="0" i="0" u="none" strike="noStrike" baseline="0">
              <a:solidFill>
                <a:srgbClr val="FF0000"/>
              </a:solidFill>
              <a:latin typeface="Times New Roman" panose="02020603050405020304" pitchFamily="18" charset="0"/>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72102618"/>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a:latin typeface="Times New Roman" panose="02020603050405020304" pitchFamily="18" charset="0"/>
              </a:rPr>
              <a:t>Session #11 – The Method</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58044928"/>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a:latin typeface="Times New Roman" panose="02020603050405020304" pitchFamily="18" charset="0"/>
              </a:rPr>
              <a:t>Session #12 – Applying the Method</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06094365"/>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a:latin typeface="Times New Roman" panose="02020603050405020304" pitchFamily="18" charset="0"/>
              </a:rPr>
              <a:t>Session #13 – Fine-tuning the Method</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92095940"/>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a:solidFill>
                  <a:srgbClr val="FF0000"/>
                </a:solidFill>
                <a:latin typeface="Times New Roman" panose="02020603050405020304" pitchFamily="18" charset="0"/>
              </a:rPr>
              <a:t>Part Five – Enjoying the Benefits of The World Class Love</a:t>
            </a:r>
            <a:endParaRPr lang="en-US" b="0" i="0" u="none" strike="noStrike" baseline="0">
              <a:solidFill>
                <a:srgbClr val="FF0000"/>
              </a:solidFill>
              <a:latin typeface="Times New Roman" panose="02020603050405020304" pitchFamily="18" charset="0"/>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17519114"/>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a:latin typeface="Times New Roman" panose="02020603050405020304" pitchFamily="18" charset="0"/>
              </a:rPr>
              <a:t>Session #14 – Forgiveness and Being Forgiven</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85638773"/>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a:latin typeface="Times New Roman" panose="02020603050405020304" pitchFamily="18" charset="0"/>
              </a:rPr>
              <a:t>Session #15 – Increasing Intimacy</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31243204"/>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a:latin typeface="Times New Roman" panose="02020603050405020304" pitchFamily="18" charset="0"/>
              </a:rPr>
              <a:t>Session #16 – A Perfect Day</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03780741"/>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endParaRPr lang="en-US" b="0" i="0" u="none" strike="noStrike" baseline="0" dirty="0">
              <a:latin typeface="Times New Roman" panose="02020603050405020304" pitchFamily="18" charset="0"/>
            </a:endParaRPr>
          </a:p>
        </p:txBody>
      </p:sp>
      <p:sp>
        <p:nvSpPr>
          <p:cNvPr id="3" name="Text Placeholder 2"/>
          <p:cNvSpPr>
            <a:spLocks noGrp="1"/>
          </p:cNvSpPr>
          <p:nvPr>
            <p:ph type="body" idx="1"/>
          </p:nvPr>
        </p:nvSpPr>
        <p:spPr/>
        <p:txBody>
          <a:bodyPr/>
          <a:lstStyle/>
          <a:p>
            <a:r>
              <a:rPr lang="en-US" b="0" i="0" u="none" strike="noStrike" baseline="0" dirty="0">
                <a:latin typeface="Times New Roman" panose="02020603050405020304" pitchFamily="18" charset="0"/>
              </a:rPr>
              <a:t>What is the cost in misery to the millions of families with unhappy marriages? A recent survey of college students found that the majority of them didn’t believe an enduring relationship was even possible. What about the loss of hope implied in that? What about the cost in hurt, loss, and dollars and cents to the more than one million families who will break up this year alone? What about your own personal hurt, sadness, loneliness or disappointment that the most important decision of your life is not going the way you dreamed it would go?</a:t>
            </a:r>
          </a:p>
          <a:p>
            <a:endParaRPr lang="en-US" dirty="0"/>
          </a:p>
        </p:txBody>
      </p:sp>
    </p:spTree>
    <p:extLst>
      <p:ext uri="{BB962C8B-B14F-4D97-AF65-F5344CB8AC3E}">
        <p14:creationId xmlns:p14="http://schemas.microsoft.com/office/powerpoint/2010/main" val="1192757152"/>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endParaRPr lang="en-US" b="0" i="0" u="none" strike="noStrike" baseline="0" dirty="0">
              <a:latin typeface="Times New Roman" panose="02020603050405020304" pitchFamily="18" charset="0"/>
            </a:endParaRPr>
          </a:p>
        </p:txBody>
      </p:sp>
      <p:sp>
        <p:nvSpPr>
          <p:cNvPr id="3" name="Text Placeholder 2"/>
          <p:cNvSpPr>
            <a:spLocks noGrp="1"/>
          </p:cNvSpPr>
          <p:nvPr>
            <p:ph type="body" idx="1"/>
          </p:nvPr>
        </p:nvSpPr>
        <p:spPr/>
        <p:txBody>
          <a:bodyPr/>
          <a:lstStyle/>
          <a:p>
            <a:r>
              <a:rPr lang="en-US" b="0" i="0" u="none" strike="noStrike" baseline="0" dirty="0">
                <a:latin typeface="Times New Roman" panose="02020603050405020304" pitchFamily="18" charset="0"/>
              </a:rPr>
              <a:t>The simple fact is that no one teaches us how to successfully build an enduring relationship. Not in high school, college or out in the real world. You can take a “how to” class on a zillion things from business to basket weaving, but not on relationships. When it comes to that, we’re on our own.</a:t>
            </a:r>
          </a:p>
          <a:p>
            <a:endParaRPr lang="en-US" dirty="0"/>
          </a:p>
        </p:txBody>
      </p:sp>
    </p:spTree>
    <p:extLst>
      <p:ext uri="{BB962C8B-B14F-4D97-AF65-F5344CB8AC3E}">
        <p14:creationId xmlns:p14="http://schemas.microsoft.com/office/powerpoint/2010/main" val="1015930644"/>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endParaRPr lang="en-US" b="0" i="0" u="none" strike="noStrike" baseline="0" dirty="0">
              <a:latin typeface="Times New Roman" panose="02020603050405020304" pitchFamily="18" charset="0"/>
            </a:endParaRPr>
          </a:p>
        </p:txBody>
      </p:sp>
      <p:sp>
        <p:nvSpPr>
          <p:cNvPr id="3" name="Text Placeholder 2"/>
          <p:cNvSpPr>
            <a:spLocks noGrp="1"/>
          </p:cNvSpPr>
          <p:nvPr>
            <p:ph type="body" idx="1"/>
          </p:nvPr>
        </p:nvSpPr>
        <p:spPr/>
        <p:txBody>
          <a:bodyPr/>
          <a:lstStyle/>
          <a:p>
            <a:r>
              <a:rPr lang="en-US" b="0" i="0" u="none" strike="noStrike" baseline="0" dirty="0">
                <a:latin typeface="Times New Roman" panose="02020603050405020304" pitchFamily="18" charset="0"/>
              </a:rPr>
              <a:t>There is, of course, no simple answer to any of this. No magic formula for happiness. But proven skills and techniques, plus hard work and determination can make a difference.</a:t>
            </a:r>
          </a:p>
          <a:p>
            <a:endParaRPr lang="en-US" dirty="0"/>
          </a:p>
        </p:txBody>
      </p:sp>
    </p:spTree>
    <p:extLst>
      <p:ext uri="{BB962C8B-B14F-4D97-AF65-F5344CB8AC3E}">
        <p14:creationId xmlns:p14="http://schemas.microsoft.com/office/powerpoint/2010/main" val="1337161713"/>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endParaRPr lang="en-US" b="0" i="0" u="none" strike="noStrike" baseline="0" dirty="0">
              <a:latin typeface="Times New Roman" panose="02020603050405020304" pitchFamily="18" charset="0"/>
            </a:endParaRPr>
          </a:p>
        </p:txBody>
      </p:sp>
      <p:sp>
        <p:nvSpPr>
          <p:cNvPr id="3" name="Text Placeholder 2"/>
          <p:cNvSpPr>
            <a:spLocks noGrp="1"/>
          </p:cNvSpPr>
          <p:nvPr>
            <p:ph type="body" idx="1"/>
          </p:nvPr>
        </p:nvSpPr>
        <p:spPr/>
        <p:txBody>
          <a:bodyPr/>
          <a:lstStyle/>
          <a:p>
            <a:r>
              <a:rPr lang="en-US" b="0" i="0" u="none" strike="noStrike" baseline="0" dirty="0">
                <a:latin typeface="Times New Roman" panose="02020603050405020304" pitchFamily="18" charset="0"/>
              </a:rPr>
              <a:t>I’m a believer in the effectiveness of counseling. But I also know it’s expensive. I charge between $120-150 per session. If your relationship is about to collapse, maybe you would gladly pay that to save it. If you feel you need to work personally with a counselor, do it. The 100+ couples that I work with each year learn a lot and are glad they came. But there’s an alternative: Take the time now to learn the positive skills of relationship building. For about the cost of less than one session, you can have the entire five part program, and the workbook, at your own pace, in the privacy of your own home.</a:t>
            </a:r>
          </a:p>
          <a:p>
            <a:endParaRPr lang="en-US" dirty="0"/>
          </a:p>
        </p:txBody>
      </p:sp>
    </p:spTree>
    <p:extLst>
      <p:ext uri="{BB962C8B-B14F-4D97-AF65-F5344CB8AC3E}">
        <p14:creationId xmlns:p14="http://schemas.microsoft.com/office/powerpoint/2010/main" val="1199058422"/>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endParaRPr lang="en-US" b="0" i="0" u="none" strike="noStrike" baseline="0" dirty="0">
              <a:latin typeface="Times New Roman" panose="02020603050405020304" pitchFamily="18" charset="0"/>
            </a:endParaRPr>
          </a:p>
        </p:txBody>
      </p:sp>
      <p:sp>
        <p:nvSpPr>
          <p:cNvPr id="3" name="Text Placeholder 2"/>
          <p:cNvSpPr>
            <a:spLocks noGrp="1"/>
          </p:cNvSpPr>
          <p:nvPr>
            <p:ph type="body" idx="1"/>
          </p:nvPr>
        </p:nvSpPr>
        <p:spPr/>
        <p:txBody>
          <a:bodyPr/>
          <a:lstStyle/>
          <a:p>
            <a:r>
              <a:rPr lang="en-US" b="0" i="0" u="none" strike="noStrike" baseline="0" dirty="0">
                <a:latin typeface="Times New Roman" panose="02020603050405020304" pitchFamily="18" charset="0"/>
              </a:rPr>
              <a:t>Think of how different your life can be when you learn even one of the techniques I’ve described here. Imagine what it can be like when you’ve learned them all!</a:t>
            </a:r>
          </a:p>
          <a:p>
            <a:endParaRPr lang="en-US" dirty="0"/>
          </a:p>
        </p:txBody>
      </p:sp>
    </p:spTree>
    <p:extLst>
      <p:ext uri="{BB962C8B-B14F-4D97-AF65-F5344CB8AC3E}">
        <p14:creationId xmlns:p14="http://schemas.microsoft.com/office/powerpoint/2010/main" val="2007715200"/>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endParaRPr lang="en-US" b="0" i="0" u="none" strike="noStrike" baseline="0" dirty="0">
              <a:latin typeface="Times New Roman" panose="02020603050405020304" pitchFamily="18" charset="0"/>
            </a:endParaRPr>
          </a:p>
        </p:txBody>
      </p:sp>
      <p:sp>
        <p:nvSpPr>
          <p:cNvPr id="3" name="Text Placeholder 2"/>
          <p:cNvSpPr>
            <a:spLocks noGrp="1"/>
          </p:cNvSpPr>
          <p:nvPr>
            <p:ph type="body" idx="1"/>
          </p:nvPr>
        </p:nvSpPr>
        <p:spPr/>
        <p:txBody>
          <a:bodyPr/>
          <a:lstStyle/>
          <a:p>
            <a:r>
              <a:rPr lang="en-US" b="0" i="0" u="none" strike="noStrike" baseline="0" dirty="0">
                <a:latin typeface="Times New Roman" panose="02020603050405020304" pitchFamily="18" charset="0"/>
              </a:rPr>
              <a:t>The audio lessons are from a local TV show I developed on relationships. I’ve edited and organized the shows into the five parts described above. I believe they can make a significant difference in your lives. The cost is $97.00 for all five parts (sixteen sessions) and the workbook.</a:t>
            </a:r>
          </a:p>
          <a:p>
            <a:endParaRPr lang="en-US" dirty="0"/>
          </a:p>
        </p:txBody>
      </p:sp>
    </p:spTree>
    <p:extLst>
      <p:ext uri="{BB962C8B-B14F-4D97-AF65-F5344CB8AC3E}">
        <p14:creationId xmlns:p14="http://schemas.microsoft.com/office/powerpoint/2010/main" val="2921898122"/>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endParaRPr lang="en-US" b="0" i="0" u="none" strike="noStrike" baseline="0" dirty="0">
              <a:latin typeface="Times New Roman" panose="02020603050405020304" pitchFamily="18" charset="0"/>
            </a:endParaRPr>
          </a:p>
        </p:txBody>
      </p:sp>
      <p:sp>
        <p:nvSpPr>
          <p:cNvPr id="3" name="Text Placeholder 2"/>
          <p:cNvSpPr>
            <a:spLocks noGrp="1"/>
          </p:cNvSpPr>
          <p:nvPr>
            <p:ph type="body" idx="1"/>
          </p:nvPr>
        </p:nvSpPr>
        <p:spPr/>
        <p:txBody>
          <a:bodyPr/>
          <a:lstStyle/>
          <a:p>
            <a:r>
              <a:rPr lang="en-US" b="0" i="0" u="none" strike="noStrike" baseline="0" dirty="0">
                <a:latin typeface="Times New Roman" panose="02020603050405020304" pitchFamily="18" charset="0"/>
              </a:rPr>
              <a:t>The time for action is now. Don’t be one of the couples who “wished they learned these skills sooner” and avoided the sad and often tragic consequences of lost love. Order your copy of “A World Class Love: Building the Relationship of Your Dreams” now.</a:t>
            </a:r>
          </a:p>
          <a:p>
            <a:endParaRPr lang="en-US" dirty="0"/>
          </a:p>
        </p:txBody>
      </p:sp>
    </p:spTree>
    <p:extLst>
      <p:ext uri="{BB962C8B-B14F-4D97-AF65-F5344CB8AC3E}">
        <p14:creationId xmlns:p14="http://schemas.microsoft.com/office/powerpoint/2010/main" val="1182647469"/>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endParaRPr lang="en-US" b="0" i="0" u="none" strike="noStrike" baseline="0" dirty="0">
              <a:latin typeface="Times New Roman" panose="02020603050405020304" pitchFamily="18" charset="0"/>
            </a:endParaRPr>
          </a:p>
        </p:txBody>
      </p:sp>
      <p:sp>
        <p:nvSpPr>
          <p:cNvPr id="3" name="Text Placeholder 2"/>
          <p:cNvSpPr>
            <a:spLocks noGrp="1"/>
          </p:cNvSpPr>
          <p:nvPr>
            <p:ph type="body" idx="1"/>
          </p:nvPr>
        </p:nvSpPr>
        <p:spPr/>
        <p:txBody>
          <a:bodyPr/>
          <a:lstStyle/>
          <a:p>
            <a:r>
              <a:rPr lang="en-US" b="0" i="0" u="none" strike="noStrike" baseline="0" dirty="0">
                <a:latin typeface="Times New Roman" panose="02020603050405020304" pitchFamily="18" charset="0"/>
              </a:rPr>
              <a:t>Millions of people resolve to make changes each year but few succeed. This extraordinary program shows you “how change really occurs” and how you can use the power of “intentionality” to increase your success dramatically.</a:t>
            </a:r>
          </a:p>
          <a:p>
            <a:endParaRPr lang="en-US" dirty="0"/>
          </a:p>
        </p:txBody>
      </p:sp>
    </p:spTree>
    <p:extLst>
      <p:ext uri="{BB962C8B-B14F-4D97-AF65-F5344CB8AC3E}">
        <p14:creationId xmlns:p14="http://schemas.microsoft.com/office/powerpoint/2010/main" val="2726826577"/>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a:latin typeface="Times New Roman" panose="02020603050405020304" pitchFamily="18" charset="0"/>
              </a:rPr>
              <a:t>Today is the best day to change your life and your relationship for the better!</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61798307"/>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b="0" i="0" u="none" strike="noStrike" baseline="0">
              <a:latin typeface="Times New Roman" panose="02020603050405020304" pitchFamily="18" charset="0"/>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68345042"/>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endParaRPr lang="en-US" b="0" i="0" u="none" strike="noStrike" baseline="0" dirty="0">
              <a:latin typeface="Times New Roman" panose="02020603050405020304" pitchFamily="18" charset="0"/>
            </a:endParaRPr>
          </a:p>
        </p:txBody>
      </p:sp>
      <p:sp>
        <p:nvSpPr>
          <p:cNvPr id="3" name="Text Placeholder 2"/>
          <p:cNvSpPr>
            <a:spLocks noGrp="1"/>
          </p:cNvSpPr>
          <p:nvPr>
            <p:ph type="body" idx="1"/>
          </p:nvPr>
        </p:nvSpPr>
        <p:spPr/>
        <p:txBody>
          <a:bodyPr/>
          <a:lstStyle/>
          <a:p>
            <a:r>
              <a:rPr lang="en-US" b="0" i="0" u="none" strike="noStrike" baseline="0" dirty="0">
                <a:latin typeface="Times New Roman" panose="02020603050405020304" pitchFamily="18" charset="0"/>
              </a:rPr>
              <a:t>I’ve looked stuff up on the Internet for years and I know the biggest problem is separating the hype from truth. In a moment, I’m going to explain what my program can do for you. But first, here is why you should believe me to begin with:</a:t>
            </a:r>
          </a:p>
          <a:p>
            <a:endParaRPr lang="en-US" dirty="0"/>
          </a:p>
        </p:txBody>
      </p:sp>
    </p:spTree>
    <p:extLst>
      <p:ext uri="{BB962C8B-B14F-4D97-AF65-F5344CB8AC3E}">
        <p14:creationId xmlns:p14="http://schemas.microsoft.com/office/powerpoint/2010/main" val="2998041995"/>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endParaRPr lang="en-US" b="0" i="0" u="none" strike="noStrike" baseline="0" dirty="0">
              <a:latin typeface="Times New Roman" panose="02020603050405020304" pitchFamily="18" charset="0"/>
            </a:endParaRPr>
          </a:p>
        </p:txBody>
      </p:sp>
      <p:sp>
        <p:nvSpPr>
          <p:cNvPr id="3" name="Text Placeholder 2"/>
          <p:cNvSpPr>
            <a:spLocks noGrp="1"/>
          </p:cNvSpPr>
          <p:nvPr>
            <p:ph type="body" idx="1"/>
          </p:nvPr>
        </p:nvSpPr>
        <p:spPr/>
        <p:txBody>
          <a:bodyPr/>
          <a:lstStyle/>
          <a:p>
            <a:r>
              <a:rPr lang="en-US" b="0" i="0" u="none" strike="noStrike" baseline="0" dirty="0">
                <a:latin typeface="Times New Roman" panose="02020603050405020304" pitchFamily="18" charset="0"/>
              </a:rPr>
              <a:t>Here are three good reasons to believe what I say</a:t>
            </a:r>
          </a:p>
          <a:p>
            <a:pPr marL="0" indent="0">
              <a:buNone/>
            </a:pPr>
            <a:br>
              <a:rPr lang="en-US" b="0" i="0" u="none" strike="noStrike" baseline="0" dirty="0">
                <a:latin typeface="Times New Roman" panose="02020603050405020304" pitchFamily="18" charset="0"/>
              </a:rPr>
            </a:br>
            <a:r>
              <a:rPr lang="en-US" b="0" i="0" u="none" strike="noStrike" baseline="0" dirty="0">
                <a:latin typeface="Times New Roman" panose="02020603050405020304" pitchFamily="18" charset="0"/>
              </a:rPr>
              <a:t>One: I’m not going to promise you that you will have a perfect life forever with no problems. I don’t know how hard you’re willing to work on your relationship or anything else about you, so how can I know what you will do with this material?</a:t>
            </a:r>
          </a:p>
          <a:p>
            <a:endParaRPr lang="en-US" dirty="0"/>
          </a:p>
        </p:txBody>
      </p:sp>
    </p:spTree>
    <p:extLst>
      <p:ext uri="{BB962C8B-B14F-4D97-AF65-F5344CB8AC3E}">
        <p14:creationId xmlns:p14="http://schemas.microsoft.com/office/powerpoint/2010/main" val="2847089315"/>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endParaRPr lang="en-US" b="0" i="0" u="none" strike="noStrike" baseline="0" dirty="0">
              <a:latin typeface="Times New Roman" panose="02020603050405020304" pitchFamily="18" charset="0"/>
            </a:endParaRPr>
          </a:p>
        </p:txBody>
      </p:sp>
      <p:sp>
        <p:nvSpPr>
          <p:cNvPr id="3" name="Text Placeholder 2"/>
          <p:cNvSpPr>
            <a:spLocks noGrp="1"/>
          </p:cNvSpPr>
          <p:nvPr>
            <p:ph type="body" idx="1"/>
          </p:nvPr>
        </p:nvSpPr>
        <p:spPr/>
        <p:txBody>
          <a:bodyPr/>
          <a:lstStyle/>
          <a:p>
            <a:r>
              <a:rPr lang="en-US" b="0" i="0" u="none" strike="noStrike" baseline="0" dirty="0">
                <a:latin typeface="Times New Roman" panose="02020603050405020304" pitchFamily="18" charset="0"/>
              </a:rPr>
              <a:t>Two: Hundreds of couples have paid me thousands of dollars to teach them my techniques. Each year I work personally with more than one hundred couples in my private practice. The area that I live in (the greater Chicago metro area) is filled with counselors and the competition is tough. If I couldn’t deliver, I wouldn’t stay in business.</a:t>
            </a:r>
          </a:p>
          <a:p>
            <a:endParaRPr lang="en-US" dirty="0"/>
          </a:p>
        </p:txBody>
      </p:sp>
    </p:spTree>
    <p:extLst>
      <p:ext uri="{BB962C8B-B14F-4D97-AF65-F5344CB8AC3E}">
        <p14:creationId xmlns:p14="http://schemas.microsoft.com/office/powerpoint/2010/main" val="840079594"/>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endParaRPr lang="en-US" b="0" i="0" u="none" strike="noStrike" baseline="0" dirty="0">
              <a:latin typeface="Times New Roman" panose="02020603050405020304" pitchFamily="18" charset="0"/>
            </a:endParaRPr>
          </a:p>
        </p:txBody>
      </p:sp>
      <p:sp>
        <p:nvSpPr>
          <p:cNvPr id="3" name="Text Placeholder 2"/>
          <p:cNvSpPr>
            <a:spLocks noGrp="1"/>
          </p:cNvSpPr>
          <p:nvPr>
            <p:ph type="body" idx="1"/>
          </p:nvPr>
        </p:nvSpPr>
        <p:spPr/>
        <p:txBody>
          <a:bodyPr>
            <a:normAutofit fontScale="92500" lnSpcReduction="10000"/>
          </a:bodyPr>
          <a:lstStyle/>
          <a:p>
            <a:endParaRPr lang="en-US" b="0" i="0" u="none" strike="noStrike" baseline="0" dirty="0">
              <a:latin typeface="Times New Roman" panose="02020603050405020304" pitchFamily="18" charset="0"/>
            </a:endParaRPr>
          </a:p>
          <a:p>
            <a:endParaRPr lang="en-US" dirty="0">
              <a:latin typeface="Times New Roman" panose="02020603050405020304" pitchFamily="18" charset="0"/>
            </a:endParaRPr>
          </a:p>
          <a:p>
            <a:r>
              <a:rPr lang="en-US" b="0" i="0" u="none" strike="noStrike" baseline="0" dirty="0">
                <a:latin typeface="Times New Roman" panose="02020603050405020304" pitchFamily="18" charset="0"/>
              </a:rPr>
              <a:t>Three: I am a trained, licensed clinical professional counselor, with twenty-five years of experience working with couples. I know that anyone can say that. But if you want to check it out, click here. This link will take you to the Illinois Department of Professional Regulation and my name listed with them as a licensed professional.</a:t>
            </a:r>
          </a:p>
          <a:p>
            <a:endParaRPr lang="en-US" b="0" i="0" u="none" strike="noStrike" baseline="0" dirty="0">
              <a:latin typeface="Times New Roman" panose="02020603050405020304" pitchFamily="18" charset="0"/>
            </a:endParaRPr>
          </a:p>
          <a:p>
            <a:endParaRPr lang="en-US" dirty="0">
              <a:latin typeface="Times New Roman" panose="02020603050405020304" pitchFamily="18" charset="0"/>
            </a:endParaRPr>
          </a:p>
          <a:p>
            <a:pPr marL="0" indent="0">
              <a:buNone/>
            </a:pPr>
            <a:br>
              <a:rPr lang="en-US" b="0" i="0" u="none" strike="noStrike" baseline="0" dirty="0">
                <a:latin typeface="Times New Roman" panose="02020603050405020304" pitchFamily="18" charset="0"/>
              </a:rPr>
            </a:br>
            <a:endParaRPr lang="en-US" dirty="0"/>
          </a:p>
        </p:txBody>
      </p:sp>
    </p:spTree>
    <p:extLst>
      <p:ext uri="{BB962C8B-B14F-4D97-AF65-F5344CB8AC3E}">
        <p14:creationId xmlns:p14="http://schemas.microsoft.com/office/powerpoint/2010/main" val="144705206"/>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bonus reason:</a:t>
            </a:r>
          </a:p>
        </p:txBody>
      </p:sp>
      <p:sp>
        <p:nvSpPr>
          <p:cNvPr id="3" name="Text Placeholder 2"/>
          <p:cNvSpPr>
            <a:spLocks noGrp="1"/>
          </p:cNvSpPr>
          <p:nvPr>
            <p:ph type="body" idx="1"/>
          </p:nvPr>
        </p:nvSpPr>
        <p:spPr/>
        <p:txBody>
          <a:bodyPr/>
          <a:lstStyle/>
          <a:p>
            <a:r>
              <a:rPr lang="en-US" dirty="0"/>
              <a:t>Four: I don’t teach anything I haven’t put into practice in my own life first. These techniques were developed in the real world. My marriage is the top priority in my life. We work at it every day and our life together is a real blessing.</a:t>
            </a:r>
          </a:p>
          <a:p>
            <a:endParaRPr lang="en-US" dirty="0"/>
          </a:p>
        </p:txBody>
      </p:sp>
    </p:spTree>
    <p:extLst>
      <p:ext uri="{BB962C8B-B14F-4D97-AF65-F5344CB8AC3E}">
        <p14:creationId xmlns:p14="http://schemas.microsoft.com/office/powerpoint/2010/main" val="2516776774"/>
      </p:ext>
    </p:extLst>
  </p:cSld>
  <p:clrMapOvr>
    <a:masterClrMapping/>
  </p:clrMapOvr>
  <mc:AlternateContent xmlns:mc="http://schemas.openxmlformats.org/markup-compatibility/2006">
    <mc:Choice xmlns:p14="http://schemas.microsoft.com/office/powerpoint/2010/main" Requires="p14">
      <p:transition p14:dur="250" advClick="0" advTm="5000"/>
    </mc:Choice>
    <mc:Fallback>
      <p:transition advClick="0" advTm="5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 World Class Love</Template>
  <TotalTime>56</TotalTime>
  <Words>1727</Words>
  <Application>Microsoft Office PowerPoint</Application>
  <PresentationFormat>Widescreen</PresentationFormat>
  <Paragraphs>65</Paragraphs>
  <Slides>47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Book Antiqua</vt:lpstr>
      <vt:lpstr>Calibri</vt:lpstr>
      <vt:lpstr>Calibri Light</vt:lpstr>
      <vt:lpstr>Times New Roman</vt:lpstr>
      <vt:lpstr>Office Theme</vt:lpstr>
      <vt:lpstr>A World Class Love</vt:lpstr>
      <vt:lpstr>Discover the Amazing Lessons that will show you How to Have the Relationship of Your Dreams!</vt:lpstr>
      <vt:lpstr>PowerPoint Presentation</vt:lpstr>
      <vt:lpstr>PowerPoint Presentation</vt:lpstr>
      <vt:lpstr>PowerPoint Presentation</vt:lpstr>
      <vt:lpstr>PowerPoint Presentation</vt:lpstr>
      <vt:lpstr>PowerPoint Presentation</vt:lpstr>
      <vt:lpstr>PowerPoint Presentation</vt:lpstr>
      <vt:lpstr>A bonus reason:</vt:lpstr>
      <vt:lpstr>Developing a World Class Love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 One – Creating Your Vision and Your Team</vt:lpstr>
      <vt:lpstr>Session #1 – Introducing the World Class Love</vt:lpstr>
      <vt:lpstr>Session #2 – Creating a Vision</vt:lpstr>
      <vt:lpstr>Session #3 – Building the Team</vt:lpstr>
      <vt:lpstr>Session #4 – Your “Bill of Rights”</vt:lpstr>
      <vt:lpstr>Part Two – Developing World Class Communication</vt:lpstr>
      <vt:lpstr>Session #5 – Becoming a Great Listener</vt:lpstr>
      <vt:lpstr>Session #6 – Becoming a Great Talker</vt:lpstr>
      <vt:lpstr>Session #7 – Having a Great Conversation</vt:lpstr>
      <vt:lpstr>Part Three – Supporting Each Other</vt:lpstr>
      <vt:lpstr>Session #8 – Understanding Feelings</vt:lpstr>
      <vt:lpstr>Session #9 – Showing Appreciation</vt:lpstr>
      <vt:lpstr>Session #10 – Being Helpful</vt:lpstr>
      <vt:lpstr>Part Four – Becoming Problem-Solvers (not Problem-Keepers)</vt:lpstr>
      <vt:lpstr>Session #11 – The Method</vt:lpstr>
      <vt:lpstr>Session #12 – Applying the Method</vt:lpstr>
      <vt:lpstr>Session #13 – Fine-tuning the Method</vt:lpstr>
      <vt:lpstr>Part Five – Enjoying the Benefits of The World Class Love</vt:lpstr>
      <vt:lpstr>Session #14 – Forgiveness and Being Forgiven</vt:lpstr>
      <vt:lpstr>Session #15 – Increasing Intimacy</vt:lpstr>
      <vt:lpstr>Session #16 – A Perfect Day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Today is the best day to change your life and your relationship for the better!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World Class Love</dc:title>
  <dc:creator>James Thomson</dc:creator>
  <cp:lastModifiedBy>James Thomson</cp:lastModifiedBy>
  <cp:revision>8</cp:revision>
  <dcterms:created xsi:type="dcterms:W3CDTF">2016-09-29T20:44:13Z</dcterms:created>
  <dcterms:modified xsi:type="dcterms:W3CDTF">2016-09-29T21:40:53Z</dcterms:modified>
</cp:coreProperties>
</file>